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1"/>
  </p:sldMasterIdLst>
  <p:sldIdLst>
    <p:sldId id="265" r:id="rId2"/>
    <p:sldId id="258" r:id="rId3"/>
    <p:sldId id="259" r:id="rId4"/>
    <p:sldId id="260" r:id="rId5"/>
    <p:sldId id="266" r:id="rId6"/>
    <p:sldId id="269" r:id="rId7"/>
    <p:sldId id="261" r:id="rId8"/>
    <p:sldId id="271" r:id="rId9"/>
    <p:sldId id="270" r:id="rId10"/>
    <p:sldId id="273" r:id="rId11"/>
    <p:sldId id="262" r:id="rId12"/>
    <p:sldId id="263" r:id="rId13"/>
    <p:sldId id="264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83" d="100"/>
          <a:sy n="83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.%20Hudson\0115\&#24037;&#20316;&#31807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tan\Downloads\RM-data-Hudson-150415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Sheet2!$A$2:$A$4</c:f>
              <c:strCache>
                <c:ptCount val="3"/>
                <c:pt idx="0">
                  <c:v>In-destination tourist spending</c:v>
                </c:pt>
                <c:pt idx="1">
                  <c:v>Transportation</c:v>
                </c:pt>
                <c:pt idx="2">
                  <c:v>Travel accommodation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1950.0</c:v>
                </c:pt>
                <c:pt idx="1">
                  <c:v>1245.0</c:v>
                </c:pt>
                <c:pt idx="2">
                  <c:v>680.0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5342936"/>
        <c:axId val="-2044795096"/>
      </c:barChart>
      <c:catAx>
        <c:axId val="-2075342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44795096"/>
        <c:crosses val="autoZero"/>
        <c:auto val="1"/>
        <c:lblAlgn val="ctr"/>
        <c:lblOffset val="100"/>
        <c:noMultiLvlLbl val="0"/>
      </c:catAx>
      <c:valAx>
        <c:axId val="-2044795096"/>
        <c:scaling>
          <c:orientation val="minMax"/>
          <c:max val="20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altLang="zh-CN" b="1"/>
                  <a:t>US$billion</a:t>
                </a:r>
                <a:endParaRPr lang="zh-CN" altLang="en-US" b="1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5342936"/>
        <c:crosses val="autoZero"/>
        <c:crossBetween val="between"/>
        <c:majorUnit val="500.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90031562510383"/>
          <c:y val="0.259364346187166"/>
          <c:w val="0.758227449416924"/>
          <c:h val="0.533598592755928"/>
        </c:manualLayout>
      </c:layout>
      <c:lineChart>
        <c:grouping val="standard"/>
        <c:varyColors val="0"/>
        <c:ser>
          <c:idx val="0"/>
          <c:order val="0"/>
          <c:tx>
            <c:strRef>
              <c:f>'[RM-data-Hudson-150415.xlsx]Feuil1'!$A$2</c:f>
              <c:strCache>
                <c:ptCount val="1"/>
                <c:pt idx="0">
                  <c:v>Moyenne quinquennale en base 100 en 2005 - acteurs majeurs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'[RM-data-Hudson-150415.xlsx]Feuil1'!$B$1:$K$1</c:f>
              <c:strCache>
                <c:ptCount val="10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'[RM-data-Hudson-150415.xlsx]Feuil1'!$B$2:$K$2</c:f>
              <c:numCache>
                <c:formatCode>General</c:formatCode>
                <c:ptCount val="10"/>
              </c:numCache>
            </c:numRef>
          </c:val>
          <c:smooth val="0"/>
        </c:ser>
        <c:ser>
          <c:idx val="1"/>
          <c:order val="1"/>
          <c:tx>
            <c:strRef>
              <c:f>'[RM-data-Hudson-150415.xlsx]Feuil1'!$A$3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'[RM-data-Hudson-150415.xlsx]Feuil1'!$B$1:$K$1</c:f>
              <c:strCache>
                <c:ptCount val="10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'[RM-data-Hudson-150415.xlsx]Feuil1'!$B$3:$K$3</c:f>
              <c:numCache>
                <c:formatCode>0.00</c:formatCode>
                <c:ptCount val="10"/>
                <c:pt idx="0">
                  <c:v>100.0</c:v>
                </c:pt>
                <c:pt idx="1">
                  <c:v>100.5015988906811</c:v>
                </c:pt>
                <c:pt idx="2">
                  <c:v>100.7456773353709</c:v>
                </c:pt>
                <c:pt idx="3">
                  <c:v>101.8422616520927</c:v>
                </c:pt>
                <c:pt idx="4">
                  <c:v>101.9427229249795</c:v>
                </c:pt>
                <c:pt idx="5">
                  <c:v>102.939199705691</c:v>
                </c:pt>
                <c:pt idx="6">
                  <c:v>103.570620029997</c:v>
                </c:pt>
                <c:pt idx="7">
                  <c:v>102.1084157540255</c:v>
                </c:pt>
                <c:pt idx="8">
                  <c:v>100.9779529954439</c:v>
                </c:pt>
                <c:pt idx="9">
                  <c:v>100.5711555876277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'[RM-data-Hudson-150415.xlsx]Feuil1'!$A$4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'[RM-data-Hudson-150415.xlsx]Feuil1'!$B$1:$K$1</c:f>
              <c:strCache>
                <c:ptCount val="10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'[RM-data-Hudson-150415.xlsx]Feuil1'!$B$4:$K$4</c:f>
              <c:numCache>
                <c:formatCode>0.00</c:formatCode>
                <c:ptCount val="10"/>
                <c:pt idx="0">
                  <c:v>100.0</c:v>
                </c:pt>
                <c:pt idx="1">
                  <c:v>102.9185867895545</c:v>
                </c:pt>
                <c:pt idx="2">
                  <c:v>102.3425499231951</c:v>
                </c:pt>
                <c:pt idx="3">
                  <c:v>102.7649769585254</c:v>
                </c:pt>
                <c:pt idx="4">
                  <c:v>104.3010752688172</c:v>
                </c:pt>
                <c:pt idx="5">
                  <c:v>105.1459293394777</c:v>
                </c:pt>
                <c:pt idx="6">
                  <c:v>104.0706605222734</c:v>
                </c:pt>
                <c:pt idx="7">
                  <c:v>106.847158218126</c:v>
                </c:pt>
                <c:pt idx="8">
                  <c:v>107.9608294930876</c:v>
                </c:pt>
                <c:pt idx="9">
                  <c:v>106.6935483870968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'[RM-data-Hudson-150415.xlsx]Feuil1'!$A$5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'[RM-data-Hudson-150415.xlsx]Feuil1'!$B$1:$K$1</c:f>
              <c:strCache>
                <c:ptCount val="10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'[RM-data-Hudson-150415.xlsx]Feuil1'!$B$5:$K$5</c:f>
              <c:numCache>
                <c:formatCode>0.00</c:formatCode>
                <c:ptCount val="10"/>
                <c:pt idx="0">
                  <c:v>100.0</c:v>
                </c:pt>
                <c:pt idx="1">
                  <c:v>102.9165808444902</c:v>
                </c:pt>
                <c:pt idx="2">
                  <c:v>101.2770339855819</c:v>
                </c:pt>
                <c:pt idx="3">
                  <c:v>103.2667353244078</c:v>
                </c:pt>
                <c:pt idx="4">
                  <c:v>106.1009268795057</c:v>
                </c:pt>
                <c:pt idx="5">
                  <c:v>107.1184346035015</c:v>
                </c:pt>
                <c:pt idx="6">
                  <c:v>106.4922760041195</c:v>
                </c:pt>
                <c:pt idx="7">
                  <c:v>109.0875386199794</c:v>
                </c:pt>
                <c:pt idx="8">
                  <c:v>109.4863027806385</c:v>
                </c:pt>
                <c:pt idx="9">
                  <c:v>106.9857878475798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'[RM-data-Hudson-150415.xlsx]Feuil1'!$A$6</c:f>
              <c:strCache>
                <c:ptCount val="1"/>
                <c:pt idx="0">
                  <c:v>Switzerland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'[RM-data-Hudson-150415.xlsx]Feuil1'!$B$1:$K$1</c:f>
              <c:strCache>
                <c:ptCount val="10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'[RM-data-Hudson-150415.xlsx]Feuil1'!$B$6:$K$6</c:f>
              <c:numCache>
                <c:formatCode>0.00</c:formatCode>
                <c:ptCount val="10"/>
                <c:pt idx="0">
                  <c:v>100.0</c:v>
                </c:pt>
                <c:pt idx="1">
                  <c:v>98.51652056641941</c:v>
                </c:pt>
                <c:pt idx="2">
                  <c:v>94.20094403236681</c:v>
                </c:pt>
                <c:pt idx="3">
                  <c:v>93.72892784895465</c:v>
                </c:pt>
                <c:pt idx="4">
                  <c:v>93.45920431557654</c:v>
                </c:pt>
                <c:pt idx="5">
                  <c:v>92.88873904248108</c:v>
                </c:pt>
                <c:pt idx="6">
                  <c:v>91.33297928959615</c:v>
                </c:pt>
                <c:pt idx="7">
                  <c:v>91.70662891781532</c:v>
                </c:pt>
                <c:pt idx="8">
                  <c:v>89.4749289852462</c:v>
                </c:pt>
                <c:pt idx="9">
                  <c:v>85.81080626103852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'[RM-data-Hudson-150415.xlsx]Feuil1'!$A$7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'[RM-data-Hudson-150415.xlsx]Feuil1'!$B$1:$K$1</c:f>
              <c:strCache>
                <c:ptCount val="10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'[RM-data-Hudson-150415.xlsx]Feuil1'!$B$7:$K$7</c:f>
              <c:numCache>
                <c:formatCode>0.00</c:formatCode>
                <c:ptCount val="10"/>
                <c:pt idx="0">
                  <c:v>100.0</c:v>
                </c:pt>
                <c:pt idx="1">
                  <c:v>104.2296072507553</c:v>
                </c:pt>
                <c:pt idx="2">
                  <c:v>101.8126888217523</c:v>
                </c:pt>
                <c:pt idx="3">
                  <c:v>100.4531722054381</c:v>
                </c:pt>
                <c:pt idx="4">
                  <c:v>101.4350453172205</c:v>
                </c:pt>
                <c:pt idx="5">
                  <c:v>104.6827794561933</c:v>
                </c:pt>
                <c:pt idx="6">
                  <c:v>107.2507552870091</c:v>
                </c:pt>
                <c:pt idx="7">
                  <c:v>106.7220543806646</c:v>
                </c:pt>
                <c:pt idx="8">
                  <c:v>106.117824773414</c:v>
                </c:pt>
                <c:pt idx="9">
                  <c:v>102.6737160120846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'[RM-data-Hudson-150415.xlsx]Feuil1'!$A$8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'[RM-data-Hudson-150415.xlsx]Feuil1'!$B$1:$K$1</c:f>
              <c:strCache>
                <c:ptCount val="10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'[RM-data-Hudson-150415.xlsx]Feuil1'!$B$8:$K$8</c:f>
              <c:numCache>
                <c:formatCode>0.00</c:formatCode>
                <c:ptCount val="10"/>
                <c:pt idx="0">
                  <c:v>100.0</c:v>
                </c:pt>
                <c:pt idx="1">
                  <c:v>100.6454900628503</c:v>
                </c:pt>
                <c:pt idx="2">
                  <c:v>99.68150161372515</c:v>
                </c:pt>
                <c:pt idx="3">
                  <c:v>101.5691353830474</c:v>
                </c:pt>
                <c:pt idx="4">
                  <c:v>100.7282996432818</c:v>
                </c:pt>
                <c:pt idx="5">
                  <c:v>100.6433667402752</c:v>
                </c:pt>
                <c:pt idx="6">
                  <c:v>100.6125785629353</c:v>
                </c:pt>
                <c:pt idx="7">
                  <c:v>101.2092322065568</c:v>
                </c:pt>
                <c:pt idx="8">
                  <c:v>99.26745371156786</c:v>
                </c:pt>
                <c:pt idx="9">
                  <c:v>99.17615084083565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3843064"/>
        <c:axId val="-2073839896"/>
      </c:lineChart>
      <c:catAx>
        <c:axId val="-207384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3839896"/>
        <c:crossesAt val="80.0"/>
        <c:auto val="1"/>
        <c:lblAlgn val="ctr"/>
        <c:lblOffset val="100"/>
        <c:noMultiLvlLbl val="0"/>
      </c:catAx>
      <c:valAx>
        <c:axId val="-2073839896"/>
        <c:scaling>
          <c:orientation val="minMax"/>
          <c:max val="115.0"/>
          <c:min val="8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384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9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75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96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3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66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6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8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7772870" cy="3424107"/>
          </a:xfrm>
        </p:spPr>
        <p:txBody>
          <a:bodyPr/>
          <a:lstStyle>
            <a:lvl1pPr marL="228600" indent="-228600">
              <a:buFont typeface="Courier New" charset="0"/>
              <a:buChar char="o"/>
              <a:defRPr cap="none"/>
            </a:lvl1pPr>
            <a:lvl2pPr>
              <a:defRPr sz="2800" cap="none"/>
            </a:lvl2pPr>
            <a:lvl3pPr>
              <a:defRPr sz="2800" cap="none"/>
            </a:lvl3pPr>
            <a:lvl4pPr>
              <a:defRPr sz="2800" cap="none"/>
            </a:lvl4pPr>
            <a:lvl5pPr>
              <a:defRPr sz="2800" cap="none"/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3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8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2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2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CA7B4A-6775-6846-969D-FD3F62CBCB22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1FD5B9-66F2-D740-AE38-AFBAF31BF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2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kilouise.com/" TargetMode="Externa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4951" y="4275348"/>
            <a:ext cx="359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  <a:ea typeface="+mj-ea"/>
                <a:cs typeface="+mj-cs"/>
              </a:rPr>
              <a:t>Simon</a:t>
            </a:r>
            <a:r>
              <a:rPr lang="en-US" dirty="0" smtClean="0"/>
              <a:t> </a:t>
            </a:r>
            <a:r>
              <a:rPr lang="en-US" sz="3600" b="1" dirty="0">
                <a:latin typeface="+mj-lt"/>
                <a:ea typeface="+mj-ea"/>
                <a:cs typeface="+mj-cs"/>
              </a:rPr>
              <a:t>Hudson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07097"/>
            <a:ext cx="7773338" cy="1101564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Chapter 1 </a:t>
            </a:r>
            <a:r>
              <a:rPr lang="en-US" dirty="0"/>
              <a:t/>
            </a:r>
            <a:br>
              <a:rPr lang="en-US" dirty="0"/>
            </a:br>
            <a:r>
              <a:rPr lang="en-CA" b="1" dirty="0" smtClean="0"/>
              <a:t>Winter Sport Tourism: An Overview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52" y="963868"/>
            <a:ext cx="6120226" cy="5894131"/>
          </a:xfrm>
        </p:spPr>
      </p:pic>
    </p:spTree>
    <p:extLst>
      <p:ext uri="{BB962C8B-B14F-4D97-AF65-F5344CB8AC3E}">
        <p14:creationId xmlns:p14="http://schemas.microsoft.com/office/powerpoint/2010/main" val="180885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768831"/>
          </a:xfrm>
        </p:spPr>
        <p:txBody>
          <a:bodyPr>
            <a:normAutofit fontScale="90000"/>
          </a:bodyPr>
          <a:lstStyle/>
          <a:p>
            <a:r>
              <a:rPr lang="fr-CH" b="1" dirty="0"/>
              <a:t>Profile</a:t>
            </a:r>
            <a:r>
              <a:rPr lang="en-US" dirty="0"/>
              <a:t/>
            </a:r>
            <a:br>
              <a:rPr lang="en-US" dirty="0"/>
            </a:br>
            <a:r>
              <a:rPr lang="fr-CH" b="1" dirty="0"/>
              <a:t>Patrick </a:t>
            </a:r>
            <a:r>
              <a:rPr lang="fr-CH" b="1" dirty="0" err="1"/>
              <a:t>Bruchez</a:t>
            </a:r>
            <a:r>
              <a:rPr lang="fr-CH" b="1" dirty="0"/>
              <a:t>: </a:t>
            </a:r>
            <a:r>
              <a:rPr lang="en-CA" b="1" dirty="0"/>
              <a:t>Alpine authenticity at the</a:t>
            </a:r>
            <a:r>
              <a:rPr lang="fr-CH" b="1" dirty="0"/>
              <a:t> </a:t>
            </a:r>
            <a:r>
              <a:rPr lang="fr-CH" b="1" dirty="0" err="1"/>
              <a:t>Hotel</a:t>
            </a:r>
            <a:r>
              <a:rPr lang="fr-CH" b="1" dirty="0"/>
              <a:t> de Verbier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96564" y="1466467"/>
            <a:ext cx="5367706" cy="515531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fr-CH" dirty="0" err="1" smtClean="0"/>
              <a:t>quintessential</a:t>
            </a:r>
            <a:r>
              <a:rPr lang="fr-CH" dirty="0"/>
              <a:t>, </a:t>
            </a:r>
            <a:r>
              <a:rPr lang="fr-CH" dirty="0" err="1"/>
              <a:t>authentic</a:t>
            </a:r>
            <a:r>
              <a:rPr lang="fr-CH" dirty="0"/>
              <a:t> Alpine </a:t>
            </a:r>
            <a:r>
              <a:rPr lang="fr-CH" dirty="0" err="1"/>
              <a:t>hotel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fr-CH" dirty="0" smtClean="0"/>
              <a:t>Royal chalet girl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fr-CH" dirty="0" err="1" smtClean="0"/>
              <a:t>celebrate</a:t>
            </a:r>
            <a:r>
              <a:rPr lang="en-US" altLang="zh-CN" dirty="0" smtClean="0"/>
              <a:t>d</a:t>
            </a:r>
            <a:r>
              <a:rPr lang="fr-CH" dirty="0" smtClean="0"/>
              <a:t> </a:t>
            </a:r>
            <a:r>
              <a:rPr lang="fr-CH" dirty="0" err="1" smtClean="0"/>
              <a:t>hotelier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fr-CH" dirty="0" smtClean="0"/>
              <a:t>all-night </a:t>
            </a:r>
            <a:r>
              <a:rPr lang="fr-CH" dirty="0" err="1" smtClean="0"/>
              <a:t>partying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US" altLang="zh-CN" dirty="0"/>
              <a:t>M</a:t>
            </a:r>
            <a:r>
              <a:rPr lang="fr-CH" dirty="0" err="1" smtClean="0"/>
              <a:t>ature</a:t>
            </a:r>
            <a:r>
              <a:rPr lang="fr-CH" dirty="0" smtClean="0"/>
              <a:t>, affluent </a:t>
            </a:r>
            <a:r>
              <a:rPr lang="fr-CH" dirty="0" err="1" smtClean="0"/>
              <a:t>crowd</a:t>
            </a:r>
            <a:r>
              <a:rPr lang="en-US" altLang="zh-CN" dirty="0" smtClean="0"/>
              <a:t>;</a:t>
            </a:r>
            <a:r>
              <a:rPr lang="zh-CN" altLang="en-US" dirty="0" smtClean="0"/>
              <a:t> </a:t>
            </a:r>
            <a:r>
              <a:rPr lang="fr-CH" dirty="0" smtClean="0"/>
              <a:t>trendy mix of ski bums, jetsetters, regular holidaymakers and entrepreneurs</a:t>
            </a:r>
          </a:p>
          <a:p>
            <a:r>
              <a:rPr lang="en-US" altLang="zh-CN" dirty="0" smtClean="0"/>
              <a:t>Trends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US" altLang="zh-CN" dirty="0"/>
              <a:t>f</a:t>
            </a:r>
            <a:r>
              <a:rPr lang="en-CA" dirty="0"/>
              <a:t>aster pace operations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minute</a:t>
            </a:r>
            <a:r>
              <a:rPr lang="zh-CN" altLang="en-US" dirty="0"/>
              <a:t> </a:t>
            </a:r>
            <a:r>
              <a:rPr lang="en-US" altLang="zh-CN" dirty="0"/>
              <a:t>booking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US" altLang="zh-CN" dirty="0"/>
              <a:t>customer</a:t>
            </a:r>
            <a:r>
              <a:rPr lang="zh-CN" altLang="en-US" dirty="0"/>
              <a:t> </a:t>
            </a:r>
            <a:r>
              <a:rPr lang="en-US" altLang="zh-CN" dirty="0"/>
              <a:t>turnover</a:t>
            </a:r>
            <a:r>
              <a:rPr lang="zh-CN" altLang="en-US" dirty="0"/>
              <a:t> </a:t>
            </a:r>
            <a:r>
              <a:rPr lang="en-US" altLang="zh-CN" dirty="0" smtClean="0"/>
              <a:t>-fewer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returnees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CA" dirty="0"/>
              <a:t>technological changes</a:t>
            </a:r>
            <a:endParaRPr lang="zh-CN" altLang="en-US" dirty="0"/>
          </a:p>
          <a:p>
            <a:pPr marL="0" indent="0">
              <a:buNone/>
            </a:pP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70" y="2328206"/>
            <a:ext cx="3579730" cy="30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4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Winter sport tourism today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1909894"/>
            <a:ext cx="7772870" cy="4727002"/>
          </a:xfrm>
        </p:spPr>
        <p:txBody>
          <a:bodyPr>
            <a:noAutofit/>
          </a:bodyPr>
          <a:lstStyle/>
          <a:p>
            <a:r>
              <a:rPr lang="en-US" dirty="0" smtClean="0"/>
              <a:t>A trend towards stagnation in attendance</a:t>
            </a:r>
          </a:p>
          <a:p>
            <a:r>
              <a:rPr lang="en-US" dirty="0" smtClean="0"/>
              <a:t>Undergoing consolidation</a:t>
            </a:r>
          </a:p>
          <a:p>
            <a:r>
              <a:rPr lang="en-US" dirty="0" smtClean="0"/>
              <a:t>Vulnerable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Spending patterns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Climate change</a:t>
            </a:r>
          </a:p>
          <a:p>
            <a:r>
              <a:rPr lang="en-US" dirty="0" smtClean="0"/>
              <a:t>Predictions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stable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growth,</a:t>
            </a:r>
            <a:r>
              <a:rPr lang="zh-CN" altLang="en-US" dirty="0" smtClean="0"/>
              <a:t> </a:t>
            </a:r>
            <a:r>
              <a:rPr lang="en-CA" dirty="0" smtClean="0"/>
              <a:t>future </a:t>
            </a:r>
            <a:r>
              <a:rPr lang="en-CA" dirty="0"/>
              <a:t>growth </a:t>
            </a:r>
            <a:r>
              <a:rPr lang="en-CA" dirty="0" smtClean="0"/>
              <a:t>potential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market</a:t>
            </a:r>
            <a:r>
              <a:rPr lang="en-US" dirty="0" smtClean="0"/>
              <a:t> </a:t>
            </a:r>
            <a:endParaRPr lang="zh-CN" alt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123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1" dirty="0"/>
              <a:t>Average skier visits over the last 10 years in Europe and North America on a 100 base </a:t>
            </a:r>
            <a:r>
              <a:rPr lang="zh-CN" altLang="en-US" sz="2800" b="1" smtClean="0"/>
              <a:t/>
            </a:r>
            <a:br>
              <a:rPr lang="zh-CN" altLang="en-US" sz="2800" b="1" smtClean="0"/>
            </a:br>
            <a:r>
              <a:rPr lang="en-CA" sz="2800" b="1" smtClean="0"/>
              <a:t>for </a:t>
            </a:r>
            <a:r>
              <a:rPr lang="en-CA" sz="2800" b="1" dirty="0"/>
              <a:t>season 2004/05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16376624"/>
              </p:ext>
            </p:extLst>
          </p:nvPr>
        </p:nvGraphicFramePr>
        <p:xfrm>
          <a:off x="685330" y="1253520"/>
          <a:ext cx="7772870" cy="517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654740" y="6189703"/>
            <a:ext cx="268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Times New Roman" charset="0"/>
                <a:ea typeface="Calibri" charset="0"/>
              </a:rPr>
              <a:t>Source: </a:t>
            </a:r>
            <a:r>
              <a:rPr lang="en-CA" dirty="0" err="1">
                <a:latin typeface="Times New Roman" charset="0"/>
                <a:ea typeface="Calibri" charset="0"/>
              </a:rPr>
              <a:t>Vanat</a:t>
            </a:r>
            <a:r>
              <a:rPr lang="en-CA" dirty="0">
                <a:latin typeface="Times New Roman" charset="0"/>
                <a:ea typeface="Calibri" charset="0"/>
              </a:rPr>
              <a:t>, 2015, p. 10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8853" y="10587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Case study </a:t>
            </a:r>
            <a:r>
              <a:rPr lang="en-US" dirty="0"/>
              <a:t/>
            </a:r>
            <a:br>
              <a:rPr lang="en-US" dirty="0"/>
            </a:br>
            <a:r>
              <a:rPr lang="en-CA" b="1" dirty="0"/>
              <a:t>Winter sports: Part of the ‘China Dream’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846493"/>
          </a:xfrm>
        </p:spPr>
        <p:txBody>
          <a:bodyPr>
            <a:noAutofit/>
          </a:bodyPr>
          <a:lstStyle/>
          <a:p>
            <a:r>
              <a:rPr lang="en-US" dirty="0" smtClean="0"/>
              <a:t>Beijing</a:t>
            </a:r>
            <a:r>
              <a:rPr lang="zh-CN" altLang="en-US" dirty="0" smtClean="0"/>
              <a:t> </a:t>
            </a:r>
            <a:r>
              <a:rPr lang="en-US" dirty="0" smtClean="0"/>
              <a:t>2022 Winter Olympics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Chongli</a:t>
            </a:r>
            <a:r>
              <a:rPr lang="en-US" dirty="0" smtClean="0"/>
              <a:t> </a:t>
            </a:r>
            <a:r>
              <a:rPr lang="en-US" altLang="zh-CN" dirty="0" smtClean="0"/>
              <a:t>&amp;</a:t>
            </a:r>
            <a:r>
              <a:rPr lang="en-US" altLang="zh-CN" dirty="0" err="1" smtClean="0"/>
              <a:t>Genting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Resort</a:t>
            </a:r>
            <a:endParaRPr lang="zh-CN" altLang="en-US" dirty="0" smtClean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 smtClean="0"/>
              <a:t>country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benefiting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China</a:t>
            </a:r>
            <a:r>
              <a:rPr lang="zh-CN" altLang="en-US" dirty="0" smtClean="0"/>
              <a:t> </a:t>
            </a:r>
            <a:r>
              <a:rPr lang="en-US" altLang="zh-CN" dirty="0" smtClean="0"/>
              <a:t>winter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sports</a:t>
            </a:r>
            <a:endParaRPr lang="zh-CN" altLang="en-US" dirty="0" smtClean="0"/>
          </a:p>
          <a:p>
            <a:pPr marL="914400" lvl="2" indent="-457200">
              <a:spcBef>
                <a:spcPts val="1000"/>
              </a:spcBef>
              <a:buFont typeface="Arial" charset="0"/>
              <a:buChar char="•"/>
            </a:pPr>
            <a:r>
              <a:rPr lang="en-US" altLang="zh-CN" dirty="0" smtClean="0"/>
              <a:t>Beginner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trails,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private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lessons,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retail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outlets</a:t>
            </a:r>
          </a:p>
          <a:p>
            <a:pPr marL="228600" lvl="2">
              <a:spcBef>
                <a:spcPts val="1000"/>
              </a:spcBef>
              <a:buFont typeface="Courier New" charset="0"/>
              <a:buChar char="o"/>
            </a:pPr>
            <a:r>
              <a:rPr lang="en-US" altLang="zh-CN" dirty="0"/>
              <a:t>Ski</a:t>
            </a:r>
            <a:r>
              <a:rPr lang="zh-CN" altLang="en-US" dirty="0"/>
              <a:t> </a:t>
            </a:r>
            <a:r>
              <a:rPr lang="en-US" altLang="zh-CN" dirty="0"/>
              <a:t>participation</a:t>
            </a:r>
            <a:r>
              <a:rPr lang="zh-CN" altLang="en-US" dirty="0"/>
              <a:t> </a:t>
            </a:r>
            <a:r>
              <a:rPr lang="en-US" altLang="zh-CN" dirty="0" smtClean="0"/>
              <a:t>rise</a:t>
            </a:r>
            <a:endParaRPr lang="zh-CN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74" y="4764504"/>
            <a:ext cx="2791326" cy="20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0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Evolution of skier visits in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0" y="2005142"/>
            <a:ext cx="7772870" cy="414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539324" y="6305547"/>
            <a:ext cx="2803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Times New Roman" charset="0"/>
                <a:ea typeface="Calibri" charset="0"/>
              </a:rPr>
              <a:t>Source: </a:t>
            </a:r>
            <a:r>
              <a:rPr lang="en-CA" dirty="0" err="1">
                <a:latin typeface="Times New Roman" charset="0"/>
                <a:ea typeface="Calibri" charset="0"/>
              </a:rPr>
              <a:t>Vanat</a:t>
            </a:r>
            <a:r>
              <a:rPr lang="en-CA" dirty="0">
                <a:latin typeface="Times New Roman" charset="0"/>
                <a:ea typeface="Calibri" charset="0"/>
              </a:rPr>
              <a:t>, 2015, p. 124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97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smtClean="0"/>
              <a:t>Topics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Covered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An introduction to winter sport tourism</a:t>
            </a:r>
            <a:endParaRPr lang="en-US" dirty="0"/>
          </a:p>
          <a:p>
            <a:r>
              <a:rPr lang="en-CA" dirty="0"/>
              <a:t>The evolution of winter sport tourism </a:t>
            </a:r>
            <a:endParaRPr lang="en-US" dirty="0"/>
          </a:p>
          <a:p>
            <a:r>
              <a:rPr lang="en-US" dirty="0"/>
              <a:t>Winter sport tourism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Spotlight </a:t>
            </a:r>
            <a:r>
              <a:rPr lang="en-US" dirty="0"/>
              <a:t/>
            </a:r>
            <a:br>
              <a:rPr lang="en-US" dirty="0"/>
            </a:br>
            <a:r>
              <a:rPr lang="en-CA" b="1" dirty="0"/>
              <a:t>Charlie Locke: Multi-tasking ski entrepreneur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0947" y="2031999"/>
            <a:ext cx="4946277" cy="4521201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First-class resort: </a:t>
            </a:r>
            <a:r>
              <a:rPr lang="en-CA" dirty="0" smtClean="0">
                <a:hlinkClick r:id="rId2"/>
              </a:rPr>
              <a:t>Lake Louise</a:t>
            </a:r>
            <a:endParaRPr lang="en-CA" dirty="0"/>
          </a:p>
          <a:p>
            <a:pPr lvl="1">
              <a:buFont typeface="Arial" charset="0"/>
              <a:buChar char="•"/>
            </a:pPr>
            <a:r>
              <a:rPr lang="en-CA" dirty="0" smtClean="0"/>
              <a:t> family-run by Charlie Locke</a:t>
            </a:r>
            <a:r>
              <a:rPr lang="en-US" dirty="0" smtClean="0"/>
              <a:t> </a:t>
            </a:r>
          </a:p>
          <a:p>
            <a:r>
              <a:rPr lang="en-CA" dirty="0"/>
              <a:t>M</a:t>
            </a:r>
            <a:r>
              <a:rPr lang="en-CA" dirty="0" smtClean="0"/>
              <a:t>ulti-tasking background</a:t>
            </a:r>
          </a:p>
          <a:p>
            <a:pPr lvl="1">
              <a:buFont typeface="Arial" charset="0"/>
              <a:buChar char="•"/>
            </a:pPr>
            <a:r>
              <a:rPr lang="en-CA" dirty="0" smtClean="0"/>
              <a:t>Innovations (volunteer </a:t>
            </a:r>
            <a:r>
              <a:rPr lang="en-CA" dirty="0"/>
              <a:t>ski </a:t>
            </a:r>
            <a:r>
              <a:rPr lang="en-CA" dirty="0" smtClean="0"/>
              <a:t>guides; discount cards, </a:t>
            </a:r>
            <a:r>
              <a:rPr lang="en-US" dirty="0" smtClean="0"/>
              <a:t>daycare)</a:t>
            </a:r>
          </a:p>
          <a:p>
            <a:r>
              <a:rPr lang="en-CA" dirty="0"/>
              <a:t>complementary activities</a:t>
            </a:r>
          </a:p>
          <a:p>
            <a:pPr lvl="1">
              <a:buFont typeface="Arial" charset="0"/>
              <a:buChar char="•"/>
            </a:pPr>
            <a:r>
              <a:rPr lang="en-CA" dirty="0"/>
              <a:t>expanded restaurants and bar facilities </a:t>
            </a:r>
          </a:p>
          <a:p>
            <a:pPr lvl="1">
              <a:buFont typeface="Arial" charset="0"/>
              <a:buChar char="•"/>
            </a:pPr>
            <a:r>
              <a:rPr lang="en-CA" dirty="0"/>
              <a:t>ski lodge facilities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93" y="1848307"/>
            <a:ext cx="3249278" cy="42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9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18521"/>
            <a:ext cx="8597899" cy="1553180"/>
          </a:xfrm>
        </p:spPr>
        <p:txBody>
          <a:bodyPr>
            <a:normAutofit/>
          </a:bodyPr>
          <a:lstStyle/>
          <a:p>
            <a:r>
              <a:rPr lang="en-CA" b="1" dirty="0">
                <a:ea typeface="Cambria" charset="0"/>
                <a:cs typeface="Cambria" charset="0"/>
              </a:rPr>
              <a:t>An introduction to winter sport</a:t>
            </a:r>
            <a:r>
              <a:rPr lang="en-CA" dirty="0">
                <a:ea typeface="Cambria" charset="0"/>
                <a:cs typeface="Cambria" charset="0"/>
              </a:rPr>
              <a:t> </a:t>
            </a:r>
            <a:r>
              <a:rPr lang="en-CA" b="1" dirty="0">
                <a:ea typeface="Cambria" charset="0"/>
                <a:cs typeface="Cambria" charset="0"/>
              </a:rPr>
              <a:t>tourism</a:t>
            </a:r>
            <a:r>
              <a:rPr lang="en-US" dirty="0">
                <a:ea typeface="Cambria" charset="0"/>
                <a:cs typeface="Cambria" charset="0"/>
              </a:rPr>
              <a:t/>
            </a:r>
            <a:br>
              <a:rPr lang="en-US" dirty="0">
                <a:ea typeface="Cambria" charset="0"/>
                <a:cs typeface="Cambria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en-US" dirty="0" smtClean="0"/>
              <a:t>Tourism sport VS. Sport tourism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Hard definition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Soft definition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3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Application of the sport tourism and tourism sport framework to winter sport tourism</a:t>
            </a:r>
            <a:r>
              <a:rPr lang="en-US" sz="3200" dirty="0"/>
              <a:t> </a:t>
            </a:r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0" y="2214695"/>
            <a:ext cx="7647680" cy="3791065"/>
          </a:xfrm>
        </p:spPr>
      </p:pic>
      <p:sp>
        <p:nvSpPr>
          <p:cNvPr id="3" name="Rectangle 2"/>
          <p:cNvSpPr/>
          <p:nvPr/>
        </p:nvSpPr>
        <p:spPr>
          <a:xfrm>
            <a:off x="3886200" y="617086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charset="0"/>
                <a:ea typeface="Calibri" charset="0"/>
              </a:rPr>
              <a:t>Source: Adapted from Robinson &amp; Gammon, p. 229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9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business of winter sport tourism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165" y="1482726"/>
            <a:ext cx="8839200" cy="5375274"/>
            <a:chOff x="0" y="0"/>
            <a:chExt cx="6962775" cy="653415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0" y="0"/>
              <a:ext cx="6962775" cy="65341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09795" y="529394"/>
              <a:ext cx="5676900" cy="53435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charset="0"/>
                  <a:ea typeface="ＭＳ 明朝" charset="-128"/>
                  <a:cs typeface="Times New Roman" charset="0"/>
                </a:rPr>
                <a:t> </a:t>
              </a: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2880986" y="864296"/>
              <a:ext cx="1162050" cy="295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charset="0"/>
                  <a:ea typeface="ＭＳ 明朝" charset="-128"/>
                  <a:cs typeface="Times New Roman" charset="0"/>
                </a:rPr>
                <a:t>Marketing</a:t>
              </a: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5711869" y="1987972"/>
              <a:ext cx="400050" cy="20999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vert" wrap="square" lIns="91440" tIns="457200" rIns="91440" bIns="457200" anchor="ctr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charset="0"/>
                  <a:ea typeface="ＭＳ 明朝" charset="-128"/>
                  <a:cs typeface="Times New Roman" charset="0"/>
                </a:rPr>
                <a:t>Planning &amp; Development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1753644" y="5098093"/>
              <a:ext cx="809625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charset="0"/>
                  <a:ea typeface="ＭＳ 明朝" charset="-128"/>
                  <a:cs typeface="Times New Roman" charset="0"/>
                </a:rPr>
                <a:t>Financing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3858017" y="5235879"/>
              <a:ext cx="981075" cy="295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charset="0"/>
                  <a:ea typeface="ＭＳ 明朝" charset="-128"/>
                  <a:cs typeface="Times New Roman" charset="0"/>
                </a:rPr>
                <a:t>Employment</a:t>
              </a: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200417" y="2392471"/>
              <a:ext cx="371475" cy="11239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charset="0"/>
                  <a:ea typeface="ＭＳ 明朝" charset="-128"/>
                  <a:cs typeface="Times New Roman" charset="0"/>
                </a:rPr>
                <a:t>Social Impacts</a:t>
              </a:r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2693096" y="6025019"/>
              <a:ext cx="1600200" cy="333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charset="0"/>
                  <a:ea typeface="ＭＳ 明朝" charset="-128"/>
                  <a:cs typeface="Times New Roman" charset="0"/>
                </a:rPr>
                <a:t>Environmental Impacts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2805830" y="200416"/>
              <a:ext cx="1362075" cy="295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charset="0"/>
                  <a:ea typeface="ＭＳ 明朝" charset="-128"/>
                  <a:cs typeface="Times New Roman" charset="0"/>
                </a:rPr>
                <a:t>Economic Impacts 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90181" y="1265129"/>
              <a:ext cx="4343400" cy="3971925"/>
              <a:chOff x="0" y="0"/>
              <a:chExt cx="4343400" cy="3971925"/>
            </a:xfrm>
          </p:grpSpPr>
          <p:sp>
            <p:nvSpPr>
              <p:cNvPr id="16" name="AutoShap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43400" cy="3971925"/>
              </a:xfrm>
              <a:prstGeom prst="donut">
                <a:avLst>
                  <a:gd name="adj" fmla="val 4033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 charset="0"/>
                    <a:ea typeface="ＭＳ 明朝" charset="-128"/>
                    <a:cs typeface="Times New Roman" charset="0"/>
                  </a:rPr>
                  <a:t> </a:t>
                </a:r>
                <a:endParaRPr lang="en-US" sz="1100">
                  <a:effectLst/>
                  <a:latin typeface="Calibri" charset="0"/>
                  <a:ea typeface="ＭＳ 明朝" charset="-128"/>
                  <a:cs typeface="Times New Roman" charset="0"/>
                </a:endParaRPr>
              </a:p>
            </p:txBody>
          </p:sp>
          <p:sp>
            <p:nvSpPr>
              <p:cNvPr id="17" name="Text Box 3"/>
              <p:cNvSpPr txBox="1">
                <a:spLocks noChangeArrowheads="1"/>
              </p:cNvSpPr>
              <p:nvPr/>
            </p:nvSpPr>
            <p:spPr bwMode="auto">
              <a:xfrm>
                <a:off x="1703540" y="1640909"/>
                <a:ext cx="884277" cy="6816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 dirty="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The Winter Sport Tourist</a:t>
                </a:r>
                <a:endParaRPr lang="en-US" sz="1100" dirty="0">
                  <a:effectLst/>
                  <a:latin typeface="Calibri" charset="0"/>
                  <a:ea typeface="ＭＳ 明朝" charset="-128"/>
                  <a:cs typeface="Times New Roman" charset="0"/>
                </a:endParaRPr>
              </a:p>
            </p:txBody>
          </p:sp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1553227" y="162838"/>
                <a:ext cx="1209675" cy="41910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Mountain Destinations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 </a:t>
                </a:r>
              </a:p>
            </p:txBody>
          </p:sp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2793304" y="801665"/>
                <a:ext cx="1066800" cy="685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Tour Operators &amp; Intermediaries</a:t>
                </a:r>
              </a:p>
            </p:txBody>
          </p:sp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375781" y="1039660"/>
                <a:ext cx="1104900" cy="2952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Transportation</a:t>
                </a:r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237994" y="1402915"/>
                <a:ext cx="1238250" cy="3143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Food &amp; Beverage</a:t>
                </a:r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237994" y="1828800"/>
                <a:ext cx="1276350" cy="3143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Accommodation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 </a:t>
                </a:r>
              </a:p>
            </p:txBody>
          </p:sp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663879" y="2655517"/>
                <a:ext cx="666750" cy="4667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Ski </a:t>
                </a:r>
                <a:b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</a:b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Media</a:t>
                </a:r>
              </a:p>
            </p:txBody>
          </p:sp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2843408" y="1603331"/>
                <a:ext cx="1066800" cy="4762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Equipment &amp;</a:t>
                </a:r>
                <a:b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</a:b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 Clothing</a:t>
                </a:r>
              </a:p>
            </p:txBody>
          </p:sp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auto">
              <a:xfrm>
                <a:off x="2843408" y="2167002"/>
                <a:ext cx="1066800" cy="2857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Ski Events</a:t>
                </a:r>
              </a:p>
            </p:txBody>
          </p:sp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auto">
              <a:xfrm>
                <a:off x="2855934" y="2555309"/>
                <a:ext cx="981075" cy="2571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Real Estate</a:t>
                </a:r>
              </a:p>
            </p:txBody>
          </p:sp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1741118" y="2630465"/>
                <a:ext cx="866775" cy="495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Ski Attractions</a:t>
                </a:r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914400" y="3256767"/>
                <a:ext cx="923925" cy="2762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Ski Schools</a:t>
                </a:r>
              </a:p>
            </p:txBody>
          </p:sp>
          <p:sp>
            <p:nvSpPr>
              <p:cNvPr id="29" name="Text Box 15"/>
              <p:cNvSpPr txBox="1">
                <a:spLocks noChangeArrowheads="1"/>
              </p:cNvSpPr>
              <p:nvPr/>
            </p:nvSpPr>
            <p:spPr bwMode="auto">
              <a:xfrm>
                <a:off x="2442575" y="3269293"/>
                <a:ext cx="981075" cy="2667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Ski touring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 </a:t>
                </a:r>
              </a:p>
            </p:txBody>
          </p:sp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1640910" y="688931"/>
                <a:ext cx="1038225" cy="4857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Ski Resorts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 </a:t>
                </a:r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237994" y="2242159"/>
                <a:ext cx="1276350" cy="2667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Entertainment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775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evolution of winter sport tourism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Started after 1866, Switzerland</a:t>
            </a:r>
          </a:p>
          <a:p>
            <a:r>
              <a:rPr lang="en-US" dirty="0" smtClean="0"/>
              <a:t>Second </a:t>
            </a:r>
            <a:r>
              <a:rPr lang="en-US" dirty="0"/>
              <a:t>World </a:t>
            </a:r>
            <a:r>
              <a:rPr lang="en-US" dirty="0" smtClean="0"/>
              <a:t>War: ski emerge in a mass tourism</a:t>
            </a:r>
          </a:p>
          <a:p>
            <a:r>
              <a:rPr lang="en-US" dirty="0" smtClean="0"/>
              <a:t>1960s: ski boom</a:t>
            </a:r>
          </a:p>
          <a:p>
            <a:r>
              <a:rPr lang="en-US" dirty="0" smtClean="0"/>
              <a:t>1990s: snowboarding boom</a:t>
            </a:r>
          </a:p>
          <a:p>
            <a:r>
              <a:rPr lang="en-US" dirty="0" smtClean="0"/>
              <a:t>2000s: diversification in the industry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0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Evolution of skier visits per region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43100"/>
            <a:ext cx="750617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770818" y="6152634"/>
            <a:ext cx="268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charset="0"/>
                <a:ea typeface="Calibri" charset="0"/>
              </a:rPr>
              <a:t>Source: </a:t>
            </a:r>
            <a:r>
              <a:rPr lang="en-CA" dirty="0" err="1" smtClean="0">
                <a:latin typeface="Times New Roman" charset="0"/>
                <a:ea typeface="Calibri" charset="0"/>
              </a:rPr>
              <a:t>Vanat</a:t>
            </a:r>
            <a:r>
              <a:rPr lang="en-CA" dirty="0" smtClean="0">
                <a:latin typeface="Times New Roman" charset="0"/>
                <a:ea typeface="Calibri" charset="0"/>
              </a:rPr>
              <a:t>, 2015, p. 14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2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Global travel and tourism sales by category 2013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85800" y="2366963"/>
          <a:ext cx="77724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136900" y="5943468"/>
            <a:ext cx="532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charset="0"/>
                <a:ea typeface="Calibri" charset="0"/>
              </a:rPr>
              <a:t>Source: Adapted from </a:t>
            </a:r>
            <a:r>
              <a:rPr lang="en-US" dirty="0" err="1">
                <a:latin typeface="Times New Roman" charset="0"/>
                <a:ea typeface="ＭＳ 明朝" charset="-128"/>
              </a:rPr>
              <a:t>Euromonitor</a:t>
            </a:r>
            <a:r>
              <a:rPr lang="en-US" dirty="0">
                <a:latin typeface="Times New Roman" charset="0"/>
                <a:ea typeface="ＭＳ 明朝" charset="-128"/>
              </a:rPr>
              <a:t> International, 2014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247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374</TotalTime>
  <Words>366</Words>
  <Application>Microsoft Macintosh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Droplet</vt:lpstr>
      <vt:lpstr>Chapter 1  Winter Sport Tourism: An Overview </vt:lpstr>
      <vt:lpstr>Topics Covered</vt:lpstr>
      <vt:lpstr>Spotlight  Charlie Locke: Multi-tasking ski entrepreneur </vt:lpstr>
      <vt:lpstr>An introduction to winter sport tourism </vt:lpstr>
      <vt:lpstr>Application of the sport tourism and tourism sport framework to winter sport tourism </vt:lpstr>
      <vt:lpstr>The business of winter sport tourism  </vt:lpstr>
      <vt:lpstr>The evolution of winter sport tourism  </vt:lpstr>
      <vt:lpstr>Evolution of skier visits per region </vt:lpstr>
      <vt:lpstr>Global travel and tourism sales by category 2013 </vt:lpstr>
      <vt:lpstr>Profile Patrick Bruchez: Alpine authenticity at the Hotel de Verbier </vt:lpstr>
      <vt:lpstr>Winter sport tourism today </vt:lpstr>
      <vt:lpstr>Average skier visits over the last 10 years in Europe and North America on a 100 base  for season 2004/05 </vt:lpstr>
      <vt:lpstr>Case study  Winter sports: Part of the ‘China Dream’  </vt:lpstr>
      <vt:lpstr>Evolution of skier visits in China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JING</dc:creator>
  <cp:lastModifiedBy>Simon Hudson</cp:lastModifiedBy>
  <cp:revision>29</cp:revision>
  <dcterms:created xsi:type="dcterms:W3CDTF">2015-11-13T02:43:25Z</dcterms:created>
  <dcterms:modified xsi:type="dcterms:W3CDTF">2015-11-15T23:07:32Z</dcterms:modified>
</cp:coreProperties>
</file>